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008000"/>
    <a:srgbClr val="DEF0F2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8" autoAdjust="0"/>
    <p:restoredTop sz="86386" autoAdjust="0"/>
  </p:normalViewPr>
  <p:slideViewPr>
    <p:cSldViewPr>
      <p:cViewPr varScale="1">
        <p:scale>
          <a:sx n="150" d="100"/>
          <a:sy n="150" d="100"/>
        </p:scale>
        <p:origin x="11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8" d="100"/>
          <a:sy n="128" d="100"/>
        </p:scale>
        <p:origin x="3928" y="184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</a:t>
            </a:r>
            <a:r>
              <a:rPr lang="en-US" sz="1000" baseline="0" dirty="0" smtClean="0"/>
              <a:t>December 5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  <p:pic>
        <p:nvPicPr>
          <p:cNvPr id="17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December 5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Thread </a:t>
            </a:r>
            <a:r>
              <a:rPr lang="en-US" dirty="0" smtClean="0"/>
              <a:t>Pools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39551"/>
            <a:ext cx="8229600" cy="1991374"/>
          </a:xfrm>
        </p:spPr>
        <p:txBody>
          <a:bodyPr/>
          <a:lstStyle/>
          <a:p>
            <a:r>
              <a:rPr lang="en-US" dirty="0" smtClean="0"/>
              <a:t>Override </a:t>
            </a:r>
            <a:r>
              <a:rPr lang="en-US" dirty="0"/>
              <a:t>the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run()</a:t>
            </a:r>
            <a:r>
              <a:rPr lang="en-US" dirty="0"/>
              <a:t> function </a:t>
            </a:r>
            <a:r>
              <a:rPr lang="en-US" dirty="0" smtClean="0"/>
              <a:t>to ask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dirty="0" smtClean="0"/>
              <a:t> to </a:t>
            </a:r>
            <a:r>
              <a:rPr lang="en-US" dirty="0"/>
              <a:t>execute your job in a separate thread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30" y="1325903"/>
            <a:ext cx="5492209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Job : public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QRunnable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run()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// long running operation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Job* job = new Job(); </a:t>
            </a:r>
          </a:p>
          <a:p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globalInstance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()-&gt;start(job);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199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Thread Pools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dirty="0"/>
              <a:t> automatically allocates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u="sng" dirty="0"/>
              <a:t>ideal number of threads</a:t>
            </a:r>
            <a:r>
              <a:rPr lang="en-US" dirty="0"/>
              <a:t> based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core count of your </a:t>
            </a:r>
            <a:r>
              <a:rPr lang="en-US" dirty="0" smtClean="0"/>
              <a:t>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 Example: Mandelbrot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Here is an image of </a:t>
            </a:r>
            <a:r>
              <a:rPr lang="en-US" smtClean="0"/>
              <a:t>the Mandelbrot Set: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" y="1688443"/>
            <a:ext cx="6611612" cy="512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7829" y="3645970"/>
            <a:ext cx="307019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33CC"/>
                </a:solidFill>
              </a:rPr>
              <a:t>A point in the complex plane</a:t>
            </a:r>
          </a:p>
          <a:p>
            <a:r>
              <a:rPr lang="en-US" sz="1800" dirty="0" smtClean="0">
                <a:solidFill>
                  <a:srgbClr val="0033CC"/>
                </a:solidFill>
              </a:rPr>
              <a:t>is either in the set (blue) or</a:t>
            </a:r>
          </a:p>
          <a:p>
            <a:r>
              <a:rPr lang="en-US" sz="1800" dirty="0" smtClean="0">
                <a:solidFill>
                  <a:srgbClr val="0033CC"/>
                </a:solidFill>
              </a:rPr>
              <a:t>not in the set (black). </a:t>
            </a:r>
            <a:endParaRPr lang="en-US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6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</a:t>
            </a:r>
            <a:r>
              <a:rPr lang="en-US" dirty="0" smtClean="0"/>
              <a:t>Set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The Mandelbrot set is recursive.</a:t>
            </a:r>
          </a:p>
          <a:p>
            <a:pPr lvl="1"/>
            <a:r>
              <a:rPr lang="en-US" dirty="0" smtClean="0"/>
              <a:t>Zoom in to see more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93" y="1977328"/>
            <a:ext cx="5899814" cy="47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Set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5" y="1083635"/>
            <a:ext cx="6985330" cy="56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5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Set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7" y="1062794"/>
            <a:ext cx="7132287" cy="57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8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Set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7" y="1066800"/>
            <a:ext cx="7132286" cy="57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Set Computation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Clr>
                    <a:schemeClr val="bg2"/>
                  </a:buClr>
                  <a:buSzPct val="70000"/>
                  <a:buFont typeface="Wingdings" charset="0"/>
                  <a:buChar char="o"/>
                </a:pPr>
                <a:r>
                  <a:rPr lang="en-US" sz="2800" dirty="0" smtClean="0"/>
                  <a:t>The modulus of a complex value </a:t>
                </a:r>
                <a:r>
                  <a:rPr 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z = </a:t>
                </a:r>
                <a:r>
                  <a:rPr lang="en-US" sz="2800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a+bi</a:t>
                </a: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r>
                  <a:rPr lang="en-US" sz="2800" dirty="0" smtClean="0"/>
                  <a:t>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 smtClean="0"/>
              </a:p>
              <a:p>
                <a:pPr marL="2316163" lvl="5" indent="-469900">
                  <a:buSzPct val="70000"/>
                </a:pPr>
                <a:endParaRPr lang="en-US" dirty="0" smtClean="0"/>
              </a:p>
              <a:p>
                <a:pPr marL="469900" lvl="1" indent="-469900">
                  <a:buClr>
                    <a:schemeClr val="bg2"/>
                  </a:buClr>
                  <a:buSzPct val="70000"/>
                  <a:buFont typeface="Wingdings" charset="0"/>
                  <a:buChar char="o"/>
                </a:pPr>
                <a:r>
                  <a:rPr lang="en-US" sz="2800" dirty="0" smtClean="0"/>
                  <a:t>Let </a:t>
                </a:r>
                <a:r>
                  <a:rPr 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z</a:t>
                </a:r>
                <a:r>
                  <a:rPr lang="en-US" sz="2800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= 0 + 0</a:t>
                </a:r>
                <a:r>
                  <a:rPr lang="en-US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be the starting complex number.</a:t>
                </a:r>
              </a:p>
              <a:p>
                <a:pPr lvl="4"/>
                <a:endParaRPr lang="en-US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dirty="0" smtClean="0"/>
                  <a:t>For each value of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lang="en-US" i="1" dirty="0">
                    <a:latin typeface="Times New Roman" charset="0"/>
                    <a:ea typeface="Times New Roman" charset="0"/>
                    <a:cs typeface="Times New Roman" charset="0"/>
                  </a:rPr>
                  <a:t>= x + </a:t>
                </a:r>
                <a:r>
                  <a:rPr lang="en-US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yi</a:t>
                </a:r>
                <a:r>
                  <a:rPr lang="en-US" dirty="0"/>
                  <a:t> </a:t>
                </a:r>
                <a:r>
                  <a:rPr lang="en-US" dirty="0" smtClean="0"/>
                  <a:t> in the complex plane, iterate </a:t>
                </a:r>
                <a:r>
                  <a:rPr lang="en-US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z</a:t>
                </a:r>
                <a:r>
                  <a:rPr lang="en-US" i="1" baseline="-250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z</a:t>
                </a:r>
                <a:r>
                  <a:rPr lang="en-US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i-1</a:t>
                </a:r>
                <a:r>
                  <a:rPr lang="en-US" baseline="30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lang="en-US" dirty="0" smtClean="0"/>
                  <a:t>for </a:t>
                </a:r>
                <a:r>
                  <a:rPr lang="en-US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dirty="0" smtClean="0"/>
                  <a:t> = 1, 2, 3, ...</a:t>
                </a:r>
              </a:p>
              <a:p>
                <a:pPr lvl="5"/>
                <a:endParaRPr lang="en-US" dirty="0" smtClean="0"/>
              </a:p>
              <a:p>
                <a:r>
                  <a:rPr lang="en-US" dirty="0" smtClean="0"/>
                  <a:t>If the modulus converges to 0, the point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</a:t>
                </a:r>
                <a:b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</a:br>
                <a:r>
                  <a:rPr lang="en-US" dirty="0" smtClean="0"/>
                  <a:t>is in the Mandelbrot set, else if the modulus goes to infinity, the point is not in the set.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Set </a:t>
            </a:r>
            <a:r>
              <a:rPr lang="en-US" dirty="0" smtClean="0"/>
              <a:t>Computation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computationally intensive, </a:t>
            </a:r>
            <a:br>
              <a:rPr lang="en-US" dirty="0" smtClean="0"/>
            </a:br>
            <a:r>
              <a:rPr lang="en-US" dirty="0" smtClean="0"/>
              <a:t>since</a:t>
            </a:r>
            <a:r>
              <a:rPr lang="en-US" dirty="0"/>
              <a:t> </a:t>
            </a:r>
            <a:r>
              <a:rPr lang="en-US" dirty="0" smtClean="0"/>
              <a:t>we must do </a:t>
            </a:r>
            <a:r>
              <a:rPr lang="en-US" u="sng" dirty="0" smtClean="0"/>
              <a:t>all the iterations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u="sng" dirty="0" smtClean="0"/>
              <a:t>every complex number</a:t>
            </a:r>
            <a:r>
              <a:rPr lang="en-US" dirty="0" smtClean="0"/>
              <a:t>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 =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x +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yi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smtClean="0"/>
              <a:t>in the plane.</a:t>
            </a:r>
          </a:p>
          <a:p>
            <a:pPr lvl="4"/>
            <a:endParaRPr lang="en-US" dirty="0" smtClean="0"/>
          </a:p>
          <a:p>
            <a:r>
              <a:rPr lang="en-US" dirty="0"/>
              <a:t>We </a:t>
            </a:r>
            <a:r>
              <a:rPr lang="en-US" dirty="0" smtClean="0"/>
              <a:t>need to </a:t>
            </a:r>
            <a:r>
              <a:rPr lang="en-US" dirty="0"/>
              <a:t>maximize the use of the </a:t>
            </a:r>
            <a:r>
              <a:rPr lang="en-US" dirty="0" smtClean="0"/>
              <a:t>CPU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Execute </a:t>
            </a:r>
            <a:r>
              <a:rPr lang="en-US" dirty="0"/>
              <a:t>as many threads as possible on each core.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will be responsible for calculating a part of the Mandelbrot set before giving back its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4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325903"/>
            <a:ext cx="7716197" cy="4684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74537"/>
            <a:ext cx="214674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Handles </a:t>
            </a:r>
            <a:r>
              <a:rPr lang="en-US" dirty="0">
                <a:solidFill>
                  <a:srgbClr val="0033CC"/>
                </a:solidFill>
              </a:rPr>
              <a:t>the drawing </a:t>
            </a:r>
            <a:endParaRPr lang="en-US" dirty="0" smtClean="0">
              <a:solidFill>
                <a:srgbClr val="0033CC"/>
              </a:solidFill>
            </a:endParaRPr>
          </a:p>
          <a:p>
            <a:r>
              <a:rPr lang="en-US" dirty="0" smtClean="0">
                <a:solidFill>
                  <a:srgbClr val="0033CC"/>
                </a:solidFill>
              </a:rPr>
              <a:t>and user interactions.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9164" y="1633947"/>
            <a:ext cx="223811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Uses a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endParaRPr lang="en-US" b="1" dirty="0" smtClean="0">
              <a:solidFill>
                <a:srgbClr val="0033C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33CC"/>
                </a:solidFill>
              </a:rPr>
              <a:t>and aggregates </a:t>
            </a:r>
            <a:r>
              <a:rPr lang="en-US" dirty="0">
                <a:solidFill>
                  <a:srgbClr val="0033CC"/>
                </a:solidFill>
              </a:rPr>
              <a:t>the </a:t>
            </a:r>
            <a:endParaRPr lang="en-US" dirty="0" smtClean="0">
              <a:solidFill>
                <a:srgbClr val="0033CC"/>
              </a:solidFill>
            </a:endParaRPr>
          </a:p>
          <a:p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dirty="0" err="1" smtClean="0">
                <a:solidFill>
                  <a:srgbClr val="0033CC"/>
                </a:solidFill>
              </a:rPr>
              <a:t>s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414" y="4160512"/>
            <a:ext cx="186301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Each calculates 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one line of </a:t>
            </a:r>
            <a:r>
              <a:rPr lang="en-US" dirty="0">
                <a:solidFill>
                  <a:srgbClr val="0033CC"/>
                </a:solidFill>
              </a:rPr>
              <a:t>the </a:t>
            </a:r>
            <a:r>
              <a:rPr lang="en-US" dirty="0" smtClean="0">
                <a:solidFill>
                  <a:srgbClr val="0033CC"/>
                </a:solidFill>
              </a:rPr>
              <a:t>set.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1767" y="6172170"/>
            <a:ext cx="19014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Mastering Qt5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Robin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Penea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and Guillaume Lazar</a:t>
            </a:r>
          </a:p>
          <a:p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Packt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Publishing, 2016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261FA-2745-4A43-9442-3A21B25ED5AC}" type="slidenum">
              <a:rPr lang="en-US"/>
              <a:pPr/>
              <a:t>2</a:t>
            </a:fld>
            <a:endParaRPr lang="en-US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Exam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Tuesday, </a:t>
            </a:r>
            <a:r>
              <a:rPr lang="en-US" dirty="0">
                <a:solidFill>
                  <a:srgbClr val="B23C00"/>
                </a:solidFill>
              </a:rPr>
              <a:t>December </a:t>
            </a:r>
            <a:r>
              <a:rPr lang="en-US" dirty="0" smtClean="0">
                <a:solidFill>
                  <a:srgbClr val="B23C00"/>
                </a:solidFill>
              </a:rPr>
              <a:t>19</a:t>
            </a:r>
            <a:endParaRPr lang="en-US" dirty="0">
              <a:solidFill>
                <a:srgbClr val="B23C00"/>
              </a:solidFill>
            </a:endParaRPr>
          </a:p>
          <a:p>
            <a:pPr lvl="1"/>
            <a:r>
              <a:rPr lang="en-US" dirty="0" smtClean="0">
                <a:solidFill>
                  <a:srgbClr val="B23C00"/>
                </a:solidFill>
              </a:rPr>
              <a:t>12:15-2:30 </a:t>
            </a:r>
            <a:r>
              <a:rPr lang="en-US" dirty="0" smtClean="0">
                <a:solidFill>
                  <a:srgbClr val="B23C00"/>
                </a:solidFill>
              </a:rPr>
              <a:t>PM</a:t>
            </a:r>
            <a:r>
              <a:rPr lang="en-US" b="1" dirty="0" smtClean="0">
                <a:solidFill>
                  <a:srgbClr val="B23C00"/>
                </a:solidFill>
              </a:rPr>
              <a:t> </a:t>
            </a:r>
            <a:r>
              <a:rPr lang="en-US" dirty="0"/>
              <a:t>in </a:t>
            </a:r>
            <a:r>
              <a:rPr lang="en-US" dirty="0" smtClean="0"/>
              <a:t>BBC 226</a:t>
            </a:r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It will be similar to the midterm.</a:t>
            </a:r>
          </a:p>
          <a:p>
            <a:pPr lvl="1"/>
            <a:r>
              <a:rPr lang="en-US" dirty="0"/>
              <a:t>Covers the entire semester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Emphasis on the second half.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</a:t>
            </a:r>
            <a:r>
              <a:rPr lang="en-US" dirty="0" smtClean="0"/>
              <a:t>Computation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1211604"/>
            <a:ext cx="4937706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QVector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JobResult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valueCount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1) 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(0, 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(0, 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values(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valueCount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QVector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values;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0634" y="1325903"/>
            <a:ext cx="1266693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JobResult.h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4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02464" y="1266156"/>
            <a:ext cx="573907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QRunnable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QAtomicInteger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public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QRunnable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Q_OBJECT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 = 0);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run() override;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value);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value);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(double value);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value);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value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0853" y="1417342"/>
            <a:ext cx="686406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6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5895" y="1508781"/>
            <a:ext cx="549220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signals: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jobCompleted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abort();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QAtomicInteger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&lt;bool&gt;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mAbort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6536" y="1417342"/>
            <a:ext cx="686406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5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13345" y="1495180"/>
            <a:ext cx="351731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::Job(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parent) 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mAbort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(false),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(0.0, 0.0),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(0, 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7829" y="1325903"/>
            <a:ext cx="90281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0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7024" y="1508781"/>
            <a:ext cx="68499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run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mAreaSize.width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imageHalfWidth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mAreaSize.width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/ 2.0;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imageHalfHeight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mAreaSize.height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/ 2.0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6749" y="1325903"/>
            <a:ext cx="90281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2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806" y="1227177"/>
            <a:ext cx="7595349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for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imageX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imageX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mAreaSize.width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++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imageX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mAbort.load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iteration = 0;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double x0 =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imageX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imageHalfWidth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)*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                   +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mMoveOffset.x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double y0 =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mPixelPositionY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imageHalfHeight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)*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                   -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mMoveOffset.y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double x = 0.0;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double y = 0.0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do {</a:t>
            </a: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double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nextX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= (x * x) - (y * y) + x0;</a:t>
            </a: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y = 2.0 * x * y + y0;</a:t>
            </a: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x =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nextX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    iteration++;</a:t>
            </a:r>
          </a:p>
          <a:p>
            <a:endParaRPr lang="en-US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    } 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while ((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iteration &lt; </a:t>
            </a:r>
            <a:r>
              <a:rPr lang="en-US" sz="14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&amp;&amp;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x*x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 + (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y*y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 &lt; 4.0);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jobResult.values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imageX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] = iteration;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emit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jobCompleted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9414" y="6230057"/>
            <a:ext cx="90281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5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2928" y="1451184"/>
            <a:ext cx="882485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value)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value;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value)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value; 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(double value)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value;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&amp; value)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value; 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value)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value;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Job::abort() {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mAbort.store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(true);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1053" y="3794756"/>
            <a:ext cx="90281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Job.cpp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85308" y="1508781"/>
            <a:ext cx="697338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QElapsedTimer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Job;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Q_OBJECT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explicit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 = 0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585" y="1325903"/>
            <a:ext cx="229255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MandelbrotCalculator.h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67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806" y="1234464"/>
            <a:ext cx="79608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signals: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pictureLinesGenerated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abortAllJobs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generatePicture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process(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Job*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createJob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clearJobs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QElapsedTimer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585" y="6254865"/>
            <a:ext cx="229255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MandelbrotCalculator.h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4660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445" y="1508781"/>
            <a:ext cx="746710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JOB_RESULT_THRESHOLD = 10;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: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(0.0, 0.0),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(0.005),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(0, 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(10),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5024" y="1339504"/>
            <a:ext cx="250895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MandelbrotCalculator.cpp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12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processors are </a:t>
            </a:r>
            <a:r>
              <a:rPr lang="en-US" dirty="0" smtClean="0">
                <a:solidFill>
                  <a:srgbClr val="B23C00"/>
                </a:solidFill>
              </a:rPr>
              <a:t>multicore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Programmers that only know how to program a single thread of execution have </a:t>
            </a:r>
            <a:r>
              <a:rPr lang="en-US" u="sng" dirty="0" smtClean="0"/>
              <a:t>limited futures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Multithreaded programming is still hard.</a:t>
            </a:r>
          </a:p>
          <a:p>
            <a:pPr lvl="1"/>
            <a:r>
              <a:rPr lang="en-US" dirty="0" smtClean="0"/>
              <a:t>semaphores and </a:t>
            </a:r>
            <a:r>
              <a:rPr lang="en-US" dirty="0" err="1" smtClean="0"/>
              <a:t>mutexes</a:t>
            </a:r>
            <a:endParaRPr lang="en-US" dirty="0" smtClean="0"/>
          </a:p>
          <a:p>
            <a:pPr lvl="1"/>
            <a:r>
              <a:rPr lang="en-US" dirty="0" smtClean="0"/>
              <a:t>critical regions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There is poor high-level language support.</a:t>
            </a:r>
          </a:p>
          <a:p>
            <a:pPr lvl="1"/>
            <a:r>
              <a:rPr lang="en-US" dirty="0" smtClean="0"/>
              <a:t>Rely on libraries.</a:t>
            </a:r>
          </a:p>
          <a:p>
            <a:pPr lvl="1"/>
            <a:r>
              <a:rPr lang="en-US" dirty="0" smtClean="0"/>
              <a:t>Still only for more advanced programmers.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53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61" y="1457825"/>
            <a:ext cx="907171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generatePicture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areaSize.isEmpty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mTimer.start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clearJobs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for(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mAreaSize.height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++)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globalInstance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()-&gt;start(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createJob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278" y="6172170"/>
            <a:ext cx="304923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33CC"/>
                </a:solidFill>
              </a:rPr>
              <a:t>Start a job to generate one line.</a:t>
            </a:r>
            <a:endParaRPr lang="en-US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780" y="1261666"/>
            <a:ext cx="250895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MandelbrotCalculator.cpp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739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7620" y="1417342"/>
            <a:ext cx="820769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process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||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||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jobResult.scaleFactor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!=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return;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++;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mJobResults.append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mJobResults.size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&gt;= JOB_RESULT_THRESHOLD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||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mAreaSize.height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emit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pictureLinesGenerated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mJobResults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mJobResults.clear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mAreaSize.height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qDebug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"Generated in " &lt;&lt;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mTimer.elapsed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&lt;&lt; "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2699" y="6185130"/>
            <a:ext cx="250895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MandelbrotCalculator.cpp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6420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592" y="1325903"/>
            <a:ext cx="7096815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Job*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createJob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Job* job = new Job();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pixelPositionY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job-&gt;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connect(this,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abortAllJobs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job, &amp;Job::abort);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connect(job, &amp;Job::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jobCompleted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this,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process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job;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390" y="5349219"/>
            <a:ext cx="250895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MandelbrotCalculator.cpp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581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25895" y="1417342"/>
            <a:ext cx="5492209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clearJobs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mReceivedJobResults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0;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emit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abortAllJobs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globalInstance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()-&gt;clear();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195" y="2788927"/>
            <a:ext cx="250895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  <a:latin typeface="+mn-lt"/>
                <a:ea typeface="Courier New" charset="0"/>
                <a:cs typeface="Courier New" charset="0"/>
              </a:rPr>
              <a:t>MandelbrotCalculator.cpp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31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32170" y="1508781"/>
            <a:ext cx="6479659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&lt;memory&gt;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Q_OBJECT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explicit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 = 0);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6577" y="1352062"/>
            <a:ext cx="2020105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7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3299" y="1508781"/>
            <a:ext cx="783740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 slots: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processJobResults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signals: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requestPicture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iterationMax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protected: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paintEvent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QPaintEvent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 override;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 override;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wheelEvent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QWheelEvent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 override;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mousePressEvent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QMouseEvent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 override;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mouseMoveEvent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QMouseEvent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 override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generateColorFromIteration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iteration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6650" y="1353105"/>
            <a:ext cx="2020105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6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79033" y="1600220"/>
            <a:ext cx="5985934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double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mLastMouseMovePosition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unique_ptr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2260" y="1353105"/>
            <a:ext cx="2020105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08739" y="1508781"/>
            <a:ext cx="6726521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MandelbrotWidget.h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QPainter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QtMath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ITERATION_MAX = 4000;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double DEFAULT_SCALE = 0.005;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double DEFAULT_OFFSET_X = -0.74364390249094747;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double DEFAULT_OFFSET_Y = 0.13182589977450967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1611" y="1325903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3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806" y="1234464"/>
            <a:ext cx="7467109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*parent) 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(parent),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(this),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(DEFAULT_SCALE),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mLastMouseMovePosition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(DEFAULT_OFFSET_X, DEFAULT_OFFSET_Y),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(ITERATION_MAX)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mMandelbrotCalculator.moveToThread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connect(this,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requestPicture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generatePicture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connect(&amp;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MandelbrotCalculator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pictureLinesGenerated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this, &amp;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processJobResults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mThreadCalculator.start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390" y="6307723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2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9326" y="1514528"/>
            <a:ext cx="5245347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mThreadCalculator.quit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mThreadCalculator.wait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(1000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(!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mThreadCalculator.isFinished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{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mThreadCalculator.terminate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0634" y="3821958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7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Multithreading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provides a sophisticated threading system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/>
              <a:t> is the central </a:t>
            </a:r>
            <a:r>
              <a:rPr lang="en-US" dirty="0" smtClean="0"/>
              <a:t>class. 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/>
              <a:t>  instance manages one thread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execution within the program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Subclass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 smtClean="0"/>
              <a:t> to override </a:t>
            </a:r>
            <a:br>
              <a:rPr lang="en-US" dirty="0" smtClean="0"/>
            </a:br>
            <a:r>
              <a:rPr lang="en-US" dirty="0" smtClean="0"/>
              <a:t>its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run()</a:t>
            </a:r>
            <a:r>
              <a:rPr lang="en-US" dirty="0" smtClean="0"/>
              <a:t> member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5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0157" y="1185296"/>
            <a:ext cx="813235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processJobResults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QList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height();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yMax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0;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for(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&amp;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mImage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-&gt;size() !=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jobResult.areaSize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 continue;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y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jobResult.pixelPositionY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scanLine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reinterpret_cast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*&gt;(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mImage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scanLine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(y));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for 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x = 0; x 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mAreaSize.width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 ++x)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scanLine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[x]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generateColorFromIteration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jobResult.values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[x]);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(y 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y;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if (y &gt;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yMax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yMax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y;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repaint(0,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yMin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, width(),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yMax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5097" y="5732785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25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730" y="1310194"/>
            <a:ext cx="7590539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QResizeEvent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event-&gt;size();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make_unique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  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::Format_RGB32);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mImage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-&gt;fill(Qt::black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emit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requestPicture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wheelEvent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QWheelEvent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delta = event-&gt;delta();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(0.75, delta / 120.0);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emit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requestPicture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5024" y="5897853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30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806" y="1457825"/>
            <a:ext cx="796083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mousePressEvent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QMouseEvent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(event-&gt;buttons() &amp; Qt::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LeftButton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mLastMouseMovePosition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event-&gt;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mouseMoveEvent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QMouseEvent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 event)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(event-&gt;buttons() &amp; Qt::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LeftButton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QPointF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offset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mLastMouseMovePosition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- event-&gt;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mLastMouseMovePosition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event-&gt;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offset.setY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(-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offset.y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+= offset *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emit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requestPicture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mAreaSize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mMoveOffset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mScaleFactor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42" y="6253930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18732" y="1234464"/>
            <a:ext cx="6306535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void MandelbrotWidget::paintEvent(QPaintEvent* event)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QPainter painter(this);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painter.save();</a:t>
            </a:r>
          </a:p>
          <a:p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QRect imageRect = event-&gt;region().boundingRect();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painter.drawImage(imageRect, *mImage, imageRect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painter.setPen(Qt::white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painter.drawText(10, 20, QString("Size: %1 x %2")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.arg(mImage-&gt;width())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.arg(mImage-&gt;height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()));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painter.drawText(10, 35, QString("Offset: %1 x %2")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.arg(mMoveOffset.x())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.arg(mMoveOffset.y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()));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painter.drawText(10, 50, QString("Scale: %1")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.arg(mScaleFactor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));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painter.drawText(10, 65, QString("Max iteration: %1")</a:t>
            </a: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                            .arg(ITERATION_MAX</a:t>
            </a:r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));</a:t>
            </a:r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is-I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1400" b="1" dirty="0">
                <a:latin typeface="Courier New" charset="0"/>
                <a:ea typeface="Courier New" charset="0"/>
                <a:cs typeface="Courier New" charset="0"/>
              </a:rPr>
              <a:t>    painter.restore();</a:t>
            </a:r>
          </a:p>
          <a:p>
            <a:r>
              <a:rPr lang="is-I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is-I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3512" y="5806414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04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Mandelbrot Computation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CE1F-3703-B242-8AD0-B0AC82B28EE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5815" y="1325903"/>
            <a:ext cx="808426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MandelbrotWidget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generateColorFromIteration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iteration)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if (iteration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(50, 50, 255);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qRgb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(0, 0, (255.0 * iteration /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mIterationMax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7902" y="2480065"/>
            <a:ext cx="2236510" cy="33855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MandelbrotWidget.cpp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9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QThread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and start a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start()</a:t>
            </a:r>
            <a:r>
              <a:rPr lang="en-US" dirty="0"/>
              <a:t> function </a:t>
            </a:r>
            <a:r>
              <a:rPr lang="en-US" dirty="0" smtClean="0"/>
              <a:t>automatically </a:t>
            </a:r>
            <a:br>
              <a:rPr lang="en-US" dirty="0" smtClean="0"/>
            </a:br>
            <a:r>
              <a:rPr lang="en-US" dirty="0" smtClean="0"/>
              <a:t>calls </a:t>
            </a:r>
            <a:r>
              <a:rPr lang="en-US" dirty="0"/>
              <a:t>the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run()</a:t>
            </a:r>
            <a:r>
              <a:rPr lang="en-US" dirty="0"/>
              <a:t> function of the thread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emits </a:t>
            </a:r>
            <a:r>
              <a:rPr lang="en-US" dirty="0"/>
              <a:t>the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started()</a:t>
            </a:r>
            <a:r>
              <a:rPr lang="en-US" dirty="0"/>
              <a:t> signal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/>
              <a:t>When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run()</a:t>
            </a:r>
            <a:r>
              <a:rPr lang="en-US" dirty="0"/>
              <a:t> </a:t>
            </a:r>
            <a:r>
              <a:rPr lang="en-US" dirty="0" smtClean="0"/>
              <a:t>completes, </a:t>
            </a:r>
            <a:r>
              <a:rPr lang="en-US" dirty="0"/>
              <a:t>the </a:t>
            </a:r>
            <a:r>
              <a:rPr lang="en-US" dirty="0"/>
              <a:t>thread</a:t>
            </a:r>
            <a:r>
              <a:rPr lang="en-US" dirty="0"/>
              <a:t> object </a:t>
            </a:r>
            <a:r>
              <a:rPr lang="en-US" dirty="0" smtClean="0"/>
              <a:t>emits </a:t>
            </a:r>
            <a:r>
              <a:rPr lang="en-US" dirty="0"/>
              <a:t>the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finished()</a:t>
            </a:r>
            <a:r>
              <a:rPr lang="en-US" dirty="0"/>
              <a:t> 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76801" y="1874537"/>
            <a:ext cx="239039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thread; 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thread.start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6087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 smtClean="0"/>
              <a:t> </a:t>
            </a:r>
            <a:r>
              <a:rPr lang="en-US" dirty="0"/>
              <a:t>works seamlessly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u="sng" dirty="0"/>
              <a:t>signal/slot mechanism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/>
              <a:t>Qt is an </a:t>
            </a:r>
            <a:r>
              <a:rPr lang="en-US" u="sng" dirty="0"/>
              <a:t>event-driven </a:t>
            </a:r>
            <a:r>
              <a:rPr lang="en-US" u="sng" dirty="0" smtClean="0"/>
              <a:t>framework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A </a:t>
            </a:r>
            <a:r>
              <a:rPr lang="en-US" u="sng" dirty="0"/>
              <a:t>main event loop</a:t>
            </a:r>
            <a:r>
              <a:rPr lang="en-US" dirty="0"/>
              <a:t> </a:t>
            </a:r>
            <a:r>
              <a:rPr lang="en-US" dirty="0" smtClean="0"/>
              <a:t>(AKA the </a:t>
            </a:r>
            <a:r>
              <a:rPr lang="en-US" dirty="0"/>
              <a:t>GUI loop)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processes </a:t>
            </a:r>
            <a:r>
              <a:rPr lang="en-US" dirty="0"/>
              <a:t>events (user input, graphical, </a:t>
            </a:r>
            <a:r>
              <a:rPr lang="en-US" dirty="0" smtClean="0"/>
              <a:t>etc.)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refresh the UI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/>
              <a:t>Each 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/>
              <a:t> </a:t>
            </a:r>
            <a:r>
              <a:rPr lang="en-US" dirty="0" smtClean="0"/>
              <a:t>has its </a:t>
            </a:r>
            <a:r>
              <a:rPr lang="en-US" u="sng" dirty="0"/>
              <a:t>own event loop</a:t>
            </a:r>
            <a:r>
              <a:rPr lang="en-US" dirty="0"/>
              <a:t> that can process events outside the main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9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 overridden, 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run()</a:t>
            </a:r>
            <a:r>
              <a:rPr lang="en-US" dirty="0"/>
              <a:t> </a:t>
            </a:r>
            <a:r>
              <a:rPr lang="en-US" dirty="0" smtClean="0"/>
              <a:t>calls the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::exec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function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</a:t>
            </a:r>
            <a:r>
              <a:rPr lang="en-US" dirty="0"/>
              <a:t>starts the </a:t>
            </a:r>
            <a:r>
              <a:rPr lang="en-US" dirty="0"/>
              <a:t>thread</a:t>
            </a:r>
            <a:r>
              <a:rPr lang="en-US" dirty="0"/>
              <a:t> </a:t>
            </a:r>
            <a:r>
              <a:rPr lang="en-US" dirty="0" smtClean="0"/>
              <a:t>object’s </a:t>
            </a:r>
            <a:r>
              <a:rPr lang="en-US" dirty="0"/>
              <a:t>event loop.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also override 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call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exec()</a:t>
            </a:r>
            <a:r>
              <a:rPr lang="en-US" dirty="0"/>
              <a:t> </a:t>
            </a:r>
            <a:r>
              <a:rPr lang="en-US" dirty="0" smtClean="0"/>
              <a:t>yourself.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02464" y="1417342"/>
            <a:ext cx="5739072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Thread : public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Q_OBJECT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protected: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run()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Object*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myObject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new Object();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connect(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myObject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&amp;Object::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started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      this, &amp;Thread::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doWork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exec()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 slots: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doWork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 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 </a:t>
            </a:r>
          </a:p>
        </p:txBody>
      </p:sp>
    </p:spTree>
    <p:extLst>
      <p:ext uri="{BB962C8B-B14F-4D97-AF65-F5344CB8AC3E}">
        <p14:creationId xmlns:p14="http://schemas.microsoft.com/office/powerpoint/2010/main" val="54180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Thread Pools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need to create and destroy threads </a:t>
            </a:r>
            <a:r>
              <a:rPr lang="en-US" dirty="0" smtClean="0"/>
              <a:t>frequently.</a:t>
            </a:r>
          </a:p>
          <a:p>
            <a:pPr lvl="4"/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anaging</a:t>
            </a:r>
            <a:r>
              <a:rPr lang="en-US" dirty="0"/>
              <a:t> 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</a:t>
            </a:r>
            <a:r>
              <a:rPr lang="en-US" dirty="0"/>
              <a:t> instances by hand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become cumbersome. 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Instead, use </a:t>
            </a:r>
            <a:r>
              <a:rPr lang="en-US" dirty="0"/>
              <a:t>the 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QThreadPool</a:t>
            </a:r>
            <a:r>
              <a:rPr lang="en-US" dirty="0"/>
              <a:t> class, which manages a </a:t>
            </a:r>
            <a:r>
              <a:rPr lang="en-US" u="sng" dirty="0"/>
              <a:t>pool</a:t>
            </a:r>
            <a:r>
              <a:rPr lang="en-US" dirty="0"/>
              <a:t> of reusable 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QThreads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74993"/>
      </p:ext>
    </p:extLst>
  </p:cSld>
  <p:clrMapOvr>
    <a:masterClrMapping/>
  </p:clrMapOvr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41321</TotalTime>
  <Words>810</Words>
  <Application>Microsoft Macintosh PowerPoint</Application>
  <PresentationFormat>On-screen Show (4:3)</PresentationFormat>
  <Paragraphs>609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Cambria Math</vt:lpstr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December 5 Class Meeting</vt:lpstr>
      <vt:lpstr>Final Exam</vt:lpstr>
      <vt:lpstr>Multithreading</vt:lpstr>
      <vt:lpstr>Qt Multithreading Support</vt:lpstr>
      <vt:lpstr>QThread</vt:lpstr>
      <vt:lpstr>QThread, cont’d</vt:lpstr>
      <vt:lpstr>QThread, cont’d</vt:lpstr>
      <vt:lpstr>QThread, cont’d</vt:lpstr>
      <vt:lpstr>Qt Thread Pools</vt:lpstr>
      <vt:lpstr>Qt Thread Pools, cont’d</vt:lpstr>
      <vt:lpstr>Qt Thread Pools, cont’d</vt:lpstr>
      <vt:lpstr>Multithreading Example: Mandelbrot Set</vt:lpstr>
      <vt:lpstr>Mandelbrot Set, cont’d</vt:lpstr>
      <vt:lpstr>Mandelbrot Set, cont’d</vt:lpstr>
      <vt:lpstr>Mandelbrot Set, cont’d</vt:lpstr>
      <vt:lpstr>Mandelbrot Set, cont’d</vt:lpstr>
      <vt:lpstr>Mandelbrot Set Computation</vt:lpstr>
      <vt:lpstr>Mandelbrot Set Computation, cont’d</vt:lpstr>
      <vt:lpstr>Mandelbrot Computation Architecture</vt:lpstr>
      <vt:lpstr>Mandelbrot Computation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  <vt:lpstr>Mandelbrot Computation, cont’d</vt:lpstr>
    </vt:vector>
  </TitlesOfParts>
  <Company>Apropos Logic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1085</cp:revision>
  <dcterms:created xsi:type="dcterms:W3CDTF">2008-01-12T03:52:55Z</dcterms:created>
  <dcterms:modified xsi:type="dcterms:W3CDTF">2017-12-05T16:38:00Z</dcterms:modified>
</cp:coreProperties>
</file>